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4750" r:id="rId5"/>
    <p:sldId id="4712" r:id="rId6"/>
    <p:sldId id="4717" r:id="rId7"/>
    <p:sldId id="4755" r:id="rId8"/>
    <p:sldId id="4756" r:id="rId9"/>
    <p:sldId id="4780" r:id="rId10"/>
    <p:sldId id="4727" r:id="rId11"/>
    <p:sldId id="4730" r:id="rId12"/>
    <p:sldId id="4718" r:id="rId13"/>
    <p:sldId id="4783" r:id="rId14"/>
  </p:sldIdLst>
  <p:sldSz cx="12192000" cy="6858000"/>
  <p:notesSz cx="9926638" cy="143557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l ansat" id="{7E145B14-701B-4DE8-BB7B-3D7134666D8F}">
          <p14:sldIdLst>
            <p14:sldId id="4750"/>
            <p14:sldId id="4712"/>
            <p14:sldId id="4717"/>
            <p14:sldId id="4755"/>
            <p14:sldId id="4756"/>
            <p14:sldId id="4780"/>
            <p14:sldId id="4727"/>
            <p14:sldId id="4730"/>
            <p14:sldId id="4718"/>
            <p14:sldId id="47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49C09-0EEF-40F1-04C4-D840E5B986DC}" name="Nanna Vinkel" initials="NV" userId="S::NAVI@kl.dk::c12cde6c-0c6f-440f-9440-a02efeeee61d" providerId="AD"/>
  <p188:author id="{CCB89467-2C63-18BA-AFCB-6226815AD5B6}" name="Nadja Lund-Sørensen" initials="NL" userId="S::NALS@kl.dk::312bc89f-1662-4c60-b70d-da4c8c154886" providerId="AD"/>
  <p188:author id="{0A0DF86E-9148-48C0-9E0B-FFC5DE234AC1}" name="Victor Stampe" initials="VS" userId="S::vst@operate.dk::04265123-34e6-4793-9440-7ce983be5c30" providerId="AD"/>
  <p188:author id="{DEFA68A5-4FDB-7096-F5BF-19B4ED4BF3B2}" name="Sanne Brønserud Larsen" initials="SBL" userId="S::SABR@kl.dk::5ae99a5a-9ec6-4297-95ee-d7eb7a8037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0"/>
    <a:srgbClr val="3A6762"/>
    <a:srgbClr val="217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B6D26-3F92-4D65-A88C-1E85E524E26C}" v="1" dt="2023-11-06T13:48:06.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l Andersen (31532)" userId="125b804a-393a-4c4a-9fc7-7cb3d4c1e982" providerId="ADAL" clId="{6A4B6D26-3F92-4D65-A88C-1E85E524E26C}"/>
    <pc:docChg chg="modSld">
      <pc:chgData name="Lotte Jul Andersen (31532)" userId="125b804a-393a-4c4a-9fc7-7cb3d4c1e982" providerId="ADAL" clId="{6A4B6D26-3F92-4D65-A88C-1E85E524E26C}" dt="2023-11-06T13:48:31.730" v="10" actId="20577"/>
      <pc:docMkLst>
        <pc:docMk/>
      </pc:docMkLst>
      <pc:sldChg chg="modSp mod">
        <pc:chgData name="Lotte Jul Andersen (31532)" userId="125b804a-393a-4c4a-9fc7-7cb3d4c1e982" providerId="ADAL" clId="{6A4B6D26-3F92-4D65-A88C-1E85E524E26C}" dt="2023-11-06T13:48:31.730" v="10" actId="20577"/>
        <pc:sldMkLst>
          <pc:docMk/>
          <pc:sldMk cId="2689356253" sldId="4717"/>
        </pc:sldMkLst>
        <pc:spChg chg="mod">
          <ac:chgData name="Lotte Jul Andersen (31532)" userId="125b804a-393a-4c4a-9fc7-7cb3d4c1e982" providerId="ADAL" clId="{6A4B6D26-3F92-4D65-A88C-1E85E524E26C}" dt="2023-11-06T13:48:31.730" v="10" actId="20577"/>
          <ac:spMkLst>
            <pc:docMk/>
            <pc:sldMk cId="2689356253" sldId="4717"/>
            <ac:spMk id="10" creationId="{56312E8E-E7DF-0311-95B1-D73AB1863FC2}"/>
          </ac:spMkLst>
        </pc:spChg>
      </pc:sldChg>
      <pc:sldChg chg="addSp modSp mod">
        <pc:chgData name="Lotte Jul Andersen (31532)" userId="125b804a-393a-4c4a-9fc7-7cb3d4c1e982" providerId="ADAL" clId="{6A4B6D26-3F92-4D65-A88C-1E85E524E26C}" dt="2023-11-06T13:48:11.446" v="5" actId="1076"/>
        <pc:sldMkLst>
          <pc:docMk/>
          <pc:sldMk cId="1012803628" sldId="4750"/>
        </pc:sldMkLst>
        <pc:spChg chg="mod">
          <ac:chgData name="Lotte Jul Andersen (31532)" userId="125b804a-393a-4c4a-9fc7-7cb3d4c1e982" providerId="ADAL" clId="{6A4B6D26-3F92-4D65-A88C-1E85E524E26C}" dt="2023-11-06T13:47:49.642" v="1" actId="120"/>
          <ac:spMkLst>
            <pc:docMk/>
            <pc:sldMk cId="1012803628" sldId="4750"/>
            <ac:spMk id="4" creationId="{EED03885-D61E-E70F-308F-E2CFF46C8C61}"/>
          </ac:spMkLst>
        </pc:spChg>
        <pc:picChg chg="add mod">
          <ac:chgData name="Lotte Jul Andersen (31532)" userId="125b804a-393a-4c4a-9fc7-7cb3d4c1e982" providerId="ADAL" clId="{6A4B6D26-3F92-4D65-A88C-1E85E524E26C}" dt="2023-11-06T13:48:11.446" v="5" actId="1076"/>
          <ac:picMkLst>
            <pc:docMk/>
            <pc:sldMk cId="1012803628" sldId="4750"/>
            <ac:picMk id="8" creationId="{181BFF9F-1631-D381-EE60-ECA81F69B2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622925" y="0"/>
            <a:ext cx="4302125" cy="719138"/>
          </a:xfrm>
          <a:prstGeom prst="rect">
            <a:avLst/>
          </a:prstGeom>
        </p:spPr>
        <p:txBody>
          <a:bodyPr vert="horz" lIns="91440" tIns="45720" rIns="91440" bIns="45720" rtlCol="0"/>
          <a:lstStyle>
            <a:lvl1pPr algn="r">
              <a:defRPr sz="1200"/>
            </a:lvl1pPr>
          </a:lstStyle>
          <a:p>
            <a:fld id="{02E68517-4969-45FC-86C0-97FBB33AF289}" type="datetimeFigureOut">
              <a:rPr lang="da-DK" smtClean="0"/>
              <a:t>06-11-2023</a:t>
            </a:fld>
            <a:endParaRPr lang="da-DK"/>
          </a:p>
        </p:txBody>
      </p:sp>
      <p:sp>
        <p:nvSpPr>
          <p:cNvPr id="4" name="Pladsholder til slidebillede 3"/>
          <p:cNvSpPr>
            <a:spLocks noGrp="1" noRot="1" noChangeAspect="1"/>
          </p:cNvSpPr>
          <p:nvPr>
            <p:ph type="sldImg" idx="2"/>
          </p:nvPr>
        </p:nvSpPr>
        <p:spPr>
          <a:xfrm>
            <a:off x="657225" y="1793875"/>
            <a:ext cx="8612188" cy="48450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13636625"/>
            <a:ext cx="4302125" cy="7191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622925" y="13636625"/>
            <a:ext cx="4302125" cy="719138"/>
          </a:xfrm>
          <a:prstGeom prst="rect">
            <a:avLst/>
          </a:prstGeom>
        </p:spPr>
        <p:txBody>
          <a:bodyPr vert="horz" lIns="91440" tIns="45720" rIns="91440" bIns="45720" rtlCol="0" anchor="b"/>
          <a:lstStyle>
            <a:lvl1pPr algn="r">
              <a:defRPr sz="1200"/>
            </a:lvl1pPr>
          </a:lstStyle>
          <a:p>
            <a:fld id="{2A7781F2-2015-4CC2-A5C8-85BB9A4BB626}" type="slidenum">
              <a:rPr lang="da-DK" smtClean="0"/>
              <a:t>‹nr.›</a:t>
            </a:fld>
            <a:endParaRPr lang="da-DK"/>
          </a:p>
        </p:txBody>
      </p:sp>
    </p:spTree>
    <p:extLst>
      <p:ext uri="{BB962C8B-B14F-4D97-AF65-F5344CB8AC3E}">
        <p14:creationId xmlns:p14="http://schemas.microsoft.com/office/powerpoint/2010/main" val="354951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A7781F2-2015-4CC2-A5C8-85BB9A4BB626}" type="slidenum">
              <a:rPr lang="da-DK" smtClean="0"/>
              <a:t>3</a:t>
            </a:fld>
            <a:endParaRPr lang="da-DK"/>
          </a:p>
        </p:txBody>
      </p:sp>
    </p:spTree>
    <p:extLst>
      <p:ext uri="{BB962C8B-B14F-4D97-AF65-F5344CB8AC3E}">
        <p14:creationId xmlns:p14="http://schemas.microsoft.com/office/powerpoint/2010/main" val="1638125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rød_lang titel i kvadrat">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3"/>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2" y="563940"/>
            <a:ext cx="6217867" cy="6294060"/>
          </a:xfrm>
          <a:solidFill>
            <a:schemeClr val="accent1"/>
          </a:solidFill>
        </p:spPr>
        <p:txBody>
          <a:bodyPr/>
          <a:lstStyle>
            <a:lvl1pPr>
              <a:defRPr>
                <a:noFill/>
              </a:defRPr>
            </a:lvl1pPr>
          </a:lstStyle>
          <a:p>
            <a:pPr lvl="0"/>
            <a:r>
              <a:rPr lang="en-US"/>
              <a:t>Edit Master text styles</a:t>
            </a:r>
          </a:p>
        </p:txBody>
      </p:sp>
      <p:sp>
        <p:nvSpPr>
          <p:cNvPr id="2" name="Title 1"/>
          <p:cNvSpPr>
            <a:spLocks noGrp="1"/>
          </p:cNvSpPr>
          <p:nvPr>
            <p:ph type="title" hasCustomPrompt="1"/>
          </p:nvPr>
        </p:nvSpPr>
        <p:spPr>
          <a:xfrm>
            <a:off x="608444" y="2947328"/>
            <a:ext cx="4721664" cy="1055310"/>
          </a:xfrm>
        </p:spPr>
        <p:txBody>
          <a:bodyPr anchor="b" anchorCtr="0">
            <a:noAutofit/>
          </a:bodyPr>
          <a:lstStyle>
            <a:lvl1pPr>
              <a:defRPr sz="3362">
                <a:solidFill>
                  <a:schemeClr val="bg1"/>
                </a:solidFill>
              </a:defRPr>
            </a:lvl1pPr>
          </a:lstStyle>
          <a:p>
            <a:r>
              <a:rPr lang="da-DK"/>
              <a:t>Titel</a:t>
            </a:r>
          </a:p>
        </p:txBody>
      </p:sp>
      <p:sp>
        <p:nvSpPr>
          <p:cNvPr id="8" name="Text Placeholder 7"/>
          <p:cNvSpPr>
            <a:spLocks noGrp="1"/>
          </p:cNvSpPr>
          <p:nvPr>
            <p:ph type="body" sz="quarter" idx="11" hasCustomPrompt="1"/>
          </p:nvPr>
        </p:nvSpPr>
        <p:spPr>
          <a:xfrm>
            <a:off x="608444" y="4173087"/>
            <a:ext cx="4721664" cy="574613"/>
          </a:xfrm>
        </p:spPr>
        <p:txBody>
          <a:bodyPr>
            <a:noAutofit/>
          </a:bodyPr>
          <a:lstStyle>
            <a:lvl1pPr>
              <a:defRPr sz="2241" b="0">
                <a:solidFill>
                  <a:schemeClr val="bg1"/>
                </a:solidFill>
                <a:latin typeface="Montserrat" pitchFamily="2" charset="77"/>
                <a:ea typeface="Montserrat" pitchFamily="2" charset="77"/>
                <a:cs typeface="Montserrat" pitchFamily="2" charset="77"/>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4895586"/>
            <a:ext cx="4721664" cy="263492"/>
          </a:xfrm>
        </p:spPr>
        <p:txBody>
          <a:bodyPr>
            <a:noAutofit/>
          </a:bodyPr>
          <a:lstStyle>
            <a:lvl1pPr>
              <a:defRPr>
                <a:solidFill>
                  <a:schemeClr val="bg1"/>
                </a:solidFill>
                <a:latin typeface="Montserrat" pitchFamily="2" charset="77"/>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pic>
        <p:nvPicPr>
          <p:cNvPr id="3" name="Picture 2">
            <a:extLst>
              <a:ext uri="{FF2B5EF4-FFF2-40B4-BE49-F238E27FC236}">
                <a16:creationId xmlns:a16="http://schemas.microsoft.com/office/drawing/2014/main" id="{D7F40F3F-66BF-5B6E-AF8D-390286B4CE6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21752" y="1142967"/>
            <a:ext cx="2218941" cy="554708"/>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5EA4EA63-7B3C-CB42-4350-50D5EAAE77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754" y="5905573"/>
            <a:ext cx="1815497" cy="396322"/>
          </a:xfrm>
          <a:prstGeom prst="rect">
            <a:avLst/>
          </a:prstGeom>
        </p:spPr>
      </p:pic>
    </p:spTree>
    <p:extLst>
      <p:ext uri="{BB962C8B-B14F-4D97-AF65-F5344CB8AC3E}">
        <p14:creationId xmlns:p14="http://schemas.microsoft.com/office/powerpoint/2010/main" val="64759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173950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137015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54125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01EC-4C07-6744-F785-049E2EF73BEF}"/>
              </a:ext>
            </a:extLst>
          </p:cNvPr>
          <p:cNvSpPr>
            <a:spLocks noGrp="1"/>
          </p:cNvSpPr>
          <p:nvPr>
            <p:ph type="ctrTitle"/>
          </p:nvPr>
        </p:nvSpPr>
        <p:spPr>
          <a:xfrm>
            <a:off x="1524001" y="1122363"/>
            <a:ext cx="9144001"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74F13F6-5775-756E-79DB-FA86EDEE9F24}"/>
              </a:ext>
            </a:extLst>
          </p:cNvPr>
          <p:cNvSpPr>
            <a:spLocks noGrp="1"/>
          </p:cNvSpPr>
          <p:nvPr>
            <p:ph type="subTitle" idx="1"/>
          </p:nvPr>
        </p:nvSpPr>
        <p:spPr>
          <a:xfrm>
            <a:off x="1524001" y="3602038"/>
            <a:ext cx="9144001" cy="1655762"/>
          </a:xfrm>
        </p:spPr>
        <p:txBody>
          <a:bodyPr/>
          <a:lstStyle>
            <a:lvl1pPr marL="0" indent="0" algn="ctr">
              <a:buNone/>
              <a:defRPr sz="2400"/>
            </a:lvl1pPr>
            <a:lvl2pPr marL="457120" indent="0" algn="ctr">
              <a:buNone/>
              <a:defRPr sz="2000"/>
            </a:lvl2pPr>
            <a:lvl3pPr marL="914238" indent="0" algn="ctr">
              <a:buNone/>
              <a:defRPr sz="1800"/>
            </a:lvl3pPr>
            <a:lvl4pPr marL="1371358" indent="0" algn="ctr">
              <a:buNone/>
              <a:defRPr sz="1600"/>
            </a:lvl4pPr>
            <a:lvl5pPr marL="1828476" indent="0" algn="ctr">
              <a:buNone/>
              <a:defRPr sz="1600"/>
            </a:lvl5pPr>
            <a:lvl6pPr marL="2285596" indent="0" algn="ctr">
              <a:buNone/>
              <a:defRPr sz="1600"/>
            </a:lvl6pPr>
            <a:lvl7pPr marL="2742713" indent="0" algn="ctr">
              <a:buNone/>
              <a:defRPr sz="1600"/>
            </a:lvl7pPr>
            <a:lvl8pPr marL="3199833" indent="0" algn="ctr">
              <a:buNone/>
              <a:defRPr sz="1600"/>
            </a:lvl8pPr>
            <a:lvl9pPr marL="365695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7C4D7B5-AC78-2BC7-1A56-E496E5633222}"/>
              </a:ext>
            </a:extLst>
          </p:cNvPr>
          <p:cNvSpPr>
            <a:spLocks noGrp="1"/>
          </p:cNvSpPr>
          <p:nvPr>
            <p:ph type="dt" sz="half" idx="10"/>
          </p:nvPr>
        </p:nvSpPr>
        <p:spPr/>
        <p:txBody>
          <a:bodyPr/>
          <a:lstStyle/>
          <a:p>
            <a:fld id="{F034308B-36C3-4D21-919C-47EEA167EFE3}" type="datetimeFigureOut">
              <a:rPr lang="da-DK" smtClean="0"/>
              <a:t>06-11-2023</a:t>
            </a:fld>
            <a:endParaRPr lang="da-DK"/>
          </a:p>
        </p:txBody>
      </p:sp>
      <p:sp>
        <p:nvSpPr>
          <p:cNvPr id="5" name="Pladsholder til sidefod 4">
            <a:extLst>
              <a:ext uri="{FF2B5EF4-FFF2-40B4-BE49-F238E27FC236}">
                <a16:creationId xmlns:a16="http://schemas.microsoft.com/office/drawing/2014/main" id="{515DFCB9-75DA-7C33-9968-4A9C91FFFE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7067CC6-2BC1-C53C-CB07-2BCD67187C70}"/>
              </a:ext>
            </a:extLst>
          </p:cNvPr>
          <p:cNvSpPr>
            <a:spLocks noGrp="1"/>
          </p:cNvSpPr>
          <p:nvPr>
            <p:ph type="sldNum" sz="quarter" idx="12"/>
          </p:nvPr>
        </p:nvSpPr>
        <p:spPr/>
        <p:txBody>
          <a:bodyPr/>
          <a:lstStyle/>
          <a:p>
            <a:fld id="{3635D678-73E1-4860-A1CC-75456B5E94AA}" type="slidenum">
              <a:rPr lang="da-DK" smtClean="0"/>
              <a:t>‹nr.›</a:t>
            </a:fld>
            <a:endParaRPr lang="da-DK"/>
          </a:p>
        </p:txBody>
      </p:sp>
    </p:spTree>
    <p:extLst>
      <p:ext uri="{BB962C8B-B14F-4D97-AF65-F5344CB8AC3E}">
        <p14:creationId xmlns:p14="http://schemas.microsoft.com/office/powerpoint/2010/main" val="40389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37186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8227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409223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135617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DE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21585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05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5" name="Picture 4">
            <a:extLst>
              <a:ext uri="{FF2B5EF4-FFF2-40B4-BE49-F238E27FC236}">
                <a16:creationId xmlns:a16="http://schemas.microsoft.com/office/drawing/2014/main" id="{70E195B1-2D15-3E91-5253-175E2A3CD19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3" name="Rectangle 11">
            <a:extLst>
              <a:ext uri="{FF2B5EF4-FFF2-40B4-BE49-F238E27FC236}">
                <a16:creationId xmlns:a16="http://schemas.microsoft.com/office/drawing/2014/main" id="{19BA6B36-34C0-F2D0-EE65-5B654235BAA4}"/>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79586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48979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8492" y="573987"/>
            <a:ext cx="8149942" cy="877667"/>
          </a:xfrm>
          <a:prstGeom prst="rect">
            <a:avLst/>
          </a:prstGeom>
        </p:spPr>
        <p:txBody>
          <a:bodyPr vert="horz" lIns="0" tIns="0" rIns="0" bIns="0" rtlCol="0" anchor="t" anchorCtr="0">
            <a:noAutofit/>
          </a:bodyPr>
          <a:lstStyle/>
          <a:p>
            <a:r>
              <a:rPr lang="da-DK" noProof="0" err="1"/>
              <a:t>Lorem</a:t>
            </a:r>
            <a:r>
              <a:rPr lang="da-DK" noProof="0"/>
              <a:t> </a:t>
            </a:r>
            <a:r>
              <a:rPr lang="da-DK" noProof="0" err="1"/>
              <a:t>ipsum</a:t>
            </a:r>
            <a:endParaRPr lang="da-DK" noProof="0"/>
          </a:p>
        </p:txBody>
      </p:sp>
      <p:sp>
        <p:nvSpPr>
          <p:cNvPr id="3" name="Pladsholder til tekst 2"/>
          <p:cNvSpPr>
            <a:spLocks noGrp="1"/>
          </p:cNvSpPr>
          <p:nvPr>
            <p:ph type="body" idx="1"/>
          </p:nvPr>
        </p:nvSpPr>
        <p:spPr>
          <a:xfrm>
            <a:off x="618491" y="1824614"/>
            <a:ext cx="10965065" cy="4348475"/>
          </a:xfrm>
          <a:prstGeom prst="rect">
            <a:avLst/>
          </a:prstGeom>
        </p:spPr>
        <p:txBody>
          <a:bodyPr vert="horz" lIns="0" tIns="0" rIns="0" bIns="0" rtlCol="0">
            <a:normAutofit/>
          </a:bodyPr>
          <a:lstStyle/>
          <a:p>
            <a:pPr lvl="0"/>
            <a:r>
              <a:rPr lang="da-DK" noProof="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4209762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p:titleStyle>
    <p:bodyStyle>
      <a:lvl1pPr marL="0" indent="0" algn="l" defTabSz="434163" rtl="0" eaLnBrk="1" latinLnBrk="0" hangingPunct="1">
        <a:lnSpc>
          <a:spcPct val="100000"/>
        </a:lnSpc>
        <a:spcBef>
          <a:spcPts val="474"/>
        </a:spcBef>
        <a:buFont typeface="Arial" panose="020B0604020202020204" pitchFamily="34" charset="0"/>
        <a:buNone/>
        <a:defRPr sz="1345" kern="1200">
          <a:solidFill>
            <a:schemeClr val="tx1"/>
          </a:solidFill>
          <a:latin typeface="Montserrat" pitchFamily="2" charset="77"/>
          <a:ea typeface="+mn-ea"/>
          <a:cs typeface="+mn-cs"/>
        </a:defRPr>
      </a:lvl1pPr>
      <a:lvl2pPr marL="325622"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05"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78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86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3947"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029"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111"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192"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163" rtl="0" eaLnBrk="1" latinLnBrk="0" hangingPunct="1">
        <a:defRPr sz="882" kern="1200">
          <a:solidFill>
            <a:schemeClr val="tx1"/>
          </a:solidFill>
          <a:latin typeface="+mn-lt"/>
          <a:ea typeface="+mn-ea"/>
          <a:cs typeface="+mn-cs"/>
        </a:defRPr>
      </a:lvl1pPr>
      <a:lvl2pPr marL="217082" algn="l" defTabSz="434163" rtl="0" eaLnBrk="1" latinLnBrk="0" hangingPunct="1">
        <a:defRPr sz="882" kern="1200">
          <a:solidFill>
            <a:schemeClr val="tx1"/>
          </a:solidFill>
          <a:latin typeface="+mn-lt"/>
          <a:ea typeface="+mn-ea"/>
          <a:cs typeface="+mn-cs"/>
        </a:defRPr>
      </a:lvl2pPr>
      <a:lvl3pPr marL="434163" algn="l" defTabSz="434163" rtl="0" eaLnBrk="1" latinLnBrk="0" hangingPunct="1">
        <a:defRPr sz="882" kern="1200">
          <a:solidFill>
            <a:schemeClr val="tx1"/>
          </a:solidFill>
          <a:latin typeface="+mn-lt"/>
          <a:ea typeface="+mn-ea"/>
          <a:cs typeface="+mn-cs"/>
        </a:defRPr>
      </a:lvl3pPr>
      <a:lvl4pPr marL="651245" algn="l" defTabSz="434163" rtl="0" eaLnBrk="1" latinLnBrk="0" hangingPunct="1">
        <a:defRPr sz="882" kern="1200">
          <a:solidFill>
            <a:schemeClr val="tx1"/>
          </a:solidFill>
          <a:latin typeface="+mn-lt"/>
          <a:ea typeface="+mn-ea"/>
          <a:cs typeface="+mn-cs"/>
        </a:defRPr>
      </a:lvl4pPr>
      <a:lvl5pPr marL="868325" algn="l" defTabSz="434163" rtl="0" eaLnBrk="1" latinLnBrk="0" hangingPunct="1">
        <a:defRPr sz="882" kern="1200">
          <a:solidFill>
            <a:schemeClr val="tx1"/>
          </a:solidFill>
          <a:latin typeface="+mn-lt"/>
          <a:ea typeface="+mn-ea"/>
          <a:cs typeface="+mn-cs"/>
        </a:defRPr>
      </a:lvl5pPr>
      <a:lvl6pPr marL="1085408" algn="l" defTabSz="434163" rtl="0" eaLnBrk="1" latinLnBrk="0" hangingPunct="1">
        <a:defRPr sz="882" kern="1200">
          <a:solidFill>
            <a:schemeClr val="tx1"/>
          </a:solidFill>
          <a:latin typeface="+mn-lt"/>
          <a:ea typeface="+mn-ea"/>
          <a:cs typeface="+mn-cs"/>
        </a:defRPr>
      </a:lvl6pPr>
      <a:lvl7pPr marL="1302488" algn="l" defTabSz="434163" rtl="0" eaLnBrk="1" latinLnBrk="0" hangingPunct="1">
        <a:defRPr sz="882" kern="1200">
          <a:solidFill>
            <a:schemeClr val="tx1"/>
          </a:solidFill>
          <a:latin typeface="+mn-lt"/>
          <a:ea typeface="+mn-ea"/>
          <a:cs typeface="+mn-cs"/>
        </a:defRPr>
      </a:lvl7pPr>
      <a:lvl8pPr marL="1519569" algn="l" defTabSz="434163" rtl="0" eaLnBrk="1" latinLnBrk="0" hangingPunct="1">
        <a:defRPr sz="882" kern="1200">
          <a:solidFill>
            <a:schemeClr val="tx1"/>
          </a:solidFill>
          <a:latin typeface="+mn-lt"/>
          <a:ea typeface="+mn-ea"/>
          <a:cs typeface="+mn-cs"/>
        </a:defRPr>
      </a:lvl8pPr>
      <a:lvl9pPr marL="1736652" algn="l" defTabSz="434163"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34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imeo.com/860154083" TargetMode="Externa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5.sv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68F9F-BFC1-25EF-D680-119E3F66DFF7}"/>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345"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sp>
        <p:nvSpPr>
          <p:cNvPr id="4" name="Rektangel 3">
            <a:extLst>
              <a:ext uri="{FF2B5EF4-FFF2-40B4-BE49-F238E27FC236}">
                <a16:creationId xmlns:a16="http://schemas.microsoft.com/office/drawing/2014/main" id="{EED03885-D61E-E70F-308F-E2CFF46C8C61}"/>
              </a:ext>
            </a:extLst>
          </p:cNvPr>
          <p:cNvSpPr/>
          <p:nvPr/>
        </p:nvSpPr>
        <p:spPr>
          <a:xfrm>
            <a:off x="360947" y="348916"/>
            <a:ext cx="4235116" cy="9264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FFFFFF"/>
              </a:solidFill>
              <a:effectLst/>
              <a:uLnTx/>
              <a:uFillTx/>
              <a:latin typeface="Work Sans Bold Roman" charset="0"/>
              <a:ea typeface="Work Sans Bold Roman" charset="0"/>
              <a:cs typeface="Work Sans Bold Roman" charset="0"/>
            </a:endParaRPr>
          </a:p>
        </p:txBody>
      </p:sp>
      <p:sp>
        <p:nvSpPr>
          <p:cNvPr id="5" name="TextBox 4">
            <a:extLst>
              <a:ext uri="{FF2B5EF4-FFF2-40B4-BE49-F238E27FC236}">
                <a16:creationId xmlns:a16="http://schemas.microsoft.com/office/drawing/2014/main" id="{55DC9F35-0F8E-D12E-A3D9-A7F2C03123AA}"/>
              </a:ext>
            </a:extLst>
          </p:cNvPr>
          <p:cNvSpPr txBox="1"/>
          <p:nvPr/>
        </p:nvSpPr>
        <p:spPr>
          <a:xfrm>
            <a:off x="1163560" y="3200400"/>
            <a:ext cx="9864881" cy="125418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da-DK" sz="5350" dirty="0">
                <a:solidFill>
                  <a:srgbClr val="FFFFFF"/>
                </a:solidFill>
                <a:latin typeface="Montserrat"/>
                <a:ea typeface="Work Sans Bold Roman" charset="0"/>
                <a:cs typeface="Segoe UI"/>
              </a:rPr>
              <a:t>Materiale til </a:t>
            </a:r>
            <a:r>
              <a:rPr lang="da-DK" sz="5350" b="1" dirty="0">
                <a:solidFill>
                  <a:srgbClr val="FFFFFF"/>
                </a:solidFill>
                <a:latin typeface="Montserrat"/>
                <a:ea typeface="Work Sans Bold Roman" charset="0"/>
                <a:cs typeface="Segoe UI"/>
              </a:rPr>
              <a:t>Seniorsamtalen</a:t>
            </a:r>
            <a:r>
              <a:rPr lang="en-US" sz="5350" dirty="0">
                <a:solidFill>
                  <a:srgbClr val="FFFFFF"/>
                </a:solidFill>
                <a:latin typeface="Montserrat"/>
                <a:ea typeface="Work Sans Bold Roman" charset="0"/>
                <a:cs typeface="Segoe UI"/>
              </a:rPr>
              <a:t>​</a:t>
            </a:r>
          </a:p>
          <a:p>
            <a:pPr algn="ctr"/>
            <a:r>
              <a:rPr lang="da-DK" sz="2800" dirty="0">
                <a:solidFill>
                  <a:srgbClr val="FFFFFF"/>
                </a:solidFill>
                <a:latin typeface="Montserrat"/>
                <a:ea typeface="Work Sans Bold Roman" charset="0"/>
                <a:cs typeface="Segoe UI"/>
              </a:rPr>
              <a:t>Til medarbejdere</a:t>
            </a:r>
            <a:r>
              <a:rPr lang="en-US" sz="2800" dirty="0">
                <a:solidFill>
                  <a:srgbClr val="FFFFFF"/>
                </a:solidFill>
                <a:latin typeface="Montserrat"/>
                <a:ea typeface="Work Sans Bold Roman" charset="0"/>
                <a:cs typeface="Segoe UI"/>
              </a:rPr>
              <a:t>​</a:t>
            </a:r>
          </a:p>
        </p:txBody>
      </p:sp>
      <p:pic>
        <p:nvPicPr>
          <p:cNvPr id="6" name="Picture 6" descr="Text&#10;&#10;Description automatically generated">
            <a:extLst>
              <a:ext uri="{FF2B5EF4-FFF2-40B4-BE49-F238E27FC236}">
                <a16:creationId xmlns:a16="http://schemas.microsoft.com/office/drawing/2014/main" id="{30440EBD-73DC-5CA9-317E-A24C276B9F99}"/>
              </a:ext>
            </a:extLst>
          </p:cNvPr>
          <p:cNvPicPr>
            <a:picLocks noChangeAspect="1"/>
          </p:cNvPicPr>
          <p:nvPr/>
        </p:nvPicPr>
        <p:blipFill>
          <a:blip r:embed="rId2"/>
          <a:stretch>
            <a:fillRect/>
          </a:stretch>
        </p:blipFill>
        <p:spPr>
          <a:xfrm>
            <a:off x="363641" y="6067959"/>
            <a:ext cx="1809750" cy="457200"/>
          </a:xfrm>
          <a:prstGeom prst="rect">
            <a:avLst/>
          </a:prstGeom>
        </p:spPr>
      </p:pic>
      <p:pic>
        <p:nvPicPr>
          <p:cNvPr id="7" name="Picture 7" descr="Text&#10;&#10;Description automatically generated">
            <a:extLst>
              <a:ext uri="{FF2B5EF4-FFF2-40B4-BE49-F238E27FC236}">
                <a16:creationId xmlns:a16="http://schemas.microsoft.com/office/drawing/2014/main" id="{8C0E2070-F115-3680-DD65-31906F833B7A}"/>
              </a:ext>
            </a:extLst>
          </p:cNvPr>
          <p:cNvPicPr>
            <a:picLocks noChangeAspect="1"/>
          </p:cNvPicPr>
          <p:nvPr/>
        </p:nvPicPr>
        <p:blipFill>
          <a:blip r:embed="rId3"/>
          <a:stretch>
            <a:fillRect/>
          </a:stretch>
        </p:blipFill>
        <p:spPr>
          <a:xfrm>
            <a:off x="10027956" y="6210834"/>
            <a:ext cx="1800225" cy="400050"/>
          </a:xfrm>
          <a:prstGeom prst="rect">
            <a:avLst/>
          </a:prstGeom>
        </p:spPr>
      </p:pic>
      <p:pic>
        <p:nvPicPr>
          <p:cNvPr id="8" name="Billede 7" descr="Et billede, der indeholder tekst, Font/skrifttype, Grafik, grafisk design&#10;&#10;Automatisk genereret beskrivelse">
            <a:extLst>
              <a:ext uri="{FF2B5EF4-FFF2-40B4-BE49-F238E27FC236}">
                <a16:creationId xmlns:a16="http://schemas.microsoft.com/office/drawing/2014/main" id="{181BFF9F-1631-D381-EE60-ECA81F69B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86" y="451292"/>
            <a:ext cx="3123809" cy="660317"/>
          </a:xfrm>
          <a:prstGeom prst="rect">
            <a:avLst/>
          </a:prstGeom>
        </p:spPr>
      </p:pic>
    </p:spTree>
    <p:extLst>
      <p:ext uri="{BB962C8B-B14F-4D97-AF65-F5344CB8AC3E}">
        <p14:creationId xmlns:p14="http://schemas.microsoft.com/office/powerpoint/2010/main" val="101280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632AE8FB-2075-F365-AF4C-9C974A7C5ACE}"/>
              </a:ext>
            </a:extLst>
          </p:cNvPr>
          <p:cNvSpPr/>
          <p:nvPr/>
        </p:nvSpPr>
        <p:spPr>
          <a:xfrm>
            <a:off x="4741105"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OM 1 ÅR</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a:t>
            </a:r>
            <a:endParaRPr lang="da-DK" sz="1400" b="1">
              <a:solidFill>
                <a:schemeClr val="tx2"/>
              </a:solidFill>
              <a:latin typeface="Work Sans Bold Roman" charset="0"/>
              <a:ea typeface="Work Sans Bold Roman" charset="0"/>
              <a:cs typeface="Work Sans Bold Roman" charset="0"/>
            </a:endParaRPr>
          </a:p>
        </p:txBody>
      </p:sp>
      <p:sp>
        <p:nvSpPr>
          <p:cNvPr id="20" name="Rektangel 19">
            <a:extLst>
              <a:ext uri="{FF2B5EF4-FFF2-40B4-BE49-F238E27FC236}">
                <a16:creationId xmlns:a16="http://schemas.microsoft.com/office/drawing/2014/main" id="{1BD20C1D-B3D7-A264-381C-1F6A94A9D547}"/>
              </a:ext>
            </a:extLst>
          </p:cNvPr>
          <p:cNvSpPr/>
          <p:nvPr/>
        </p:nvSpPr>
        <p:spPr>
          <a:xfrm>
            <a:off x="4741105"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3" name="Rektangel 2">
            <a:extLst>
              <a:ext uri="{FF2B5EF4-FFF2-40B4-BE49-F238E27FC236}">
                <a16:creationId xmlns:a16="http://schemas.microsoft.com/office/drawing/2014/main" id="{BE618CDB-1835-3C1D-36F5-6CBD3A3045C4}"/>
              </a:ext>
            </a:extLst>
          </p:cNvPr>
          <p:cNvSpPr/>
          <p:nvPr/>
        </p:nvSpPr>
        <p:spPr>
          <a:xfrm>
            <a:off x="8261439" y="1470580"/>
            <a:ext cx="2818614" cy="4978583"/>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I det længere perspektiv</a:t>
            </a:r>
          </a:p>
          <a:p>
            <a:pPr algn="ctr"/>
            <a:r>
              <a:rPr lang="da-DK" sz="1400">
                <a:solidFill>
                  <a:schemeClr val="accent6">
                    <a:lumMod val="50000"/>
                  </a:schemeClr>
                </a:solidFill>
                <a:latin typeface="Work Sans" pitchFamily="2" charset="0"/>
                <a:ea typeface="Work Sans Bold Roman" charset="0"/>
                <a:cs typeface="Work Sans Bold Roman" charset="0"/>
              </a:rPr>
              <a:t>Ønsker</a:t>
            </a:r>
            <a:endParaRPr lang="da-DK" sz="1400" b="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476097" y="456385"/>
            <a:ext cx="7392556" cy="887715"/>
          </a:xfrm>
        </p:spPr>
        <p:txBody>
          <a:bodyPr/>
          <a:lstStyle/>
          <a:p>
            <a:r>
              <a:rPr lang="da-DK" sz="1600" b="0">
                <a:solidFill>
                  <a:srgbClr val="3A6762"/>
                </a:solidFill>
                <a:latin typeface="Montserrat"/>
              </a:rPr>
              <a:t>Samtaleskabelon</a:t>
            </a:r>
            <a:br>
              <a:rPr lang="da-DK" sz="2800">
                <a:solidFill>
                  <a:srgbClr val="3A6762"/>
                </a:solidFill>
              </a:rPr>
            </a:br>
            <a:r>
              <a:rPr lang="da-DK" sz="2800">
                <a:solidFill>
                  <a:srgbClr val="3A6762"/>
                </a:solidFill>
                <a:latin typeface="Montserrat"/>
              </a:rPr>
              <a:t>Handleplan</a:t>
            </a:r>
          </a:p>
        </p:txBody>
      </p:sp>
      <p:sp>
        <p:nvSpPr>
          <p:cNvPr id="9" name="Rektangel 8">
            <a:extLst>
              <a:ext uri="{FF2B5EF4-FFF2-40B4-BE49-F238E27FC236}">
                <a16:creationId xmlns:a16="http://schemas.microsoft.com/office/drawing/2014/main" id="{EC4BDD6C-20C4-A2EC-90AB-58298891F3AF}"/>
              </a:ext>
            </a:extLst>
          </p:cNvPr>
          <p:cNvSpPr/>
          <p:nvPr/>
        </p:nvSpPr>
        <p:spPr>
          <a:xfrm>
            <a:off x="1220771"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HER OG NU</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 der skal igangsættes nu</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42A0AD77-1294-9119-A219-82FA7A80ABA5}"/>
              </a:ext>
            </a:extLst>
          </p:cNvPr>
          <p:cNvSpPr/>
          <p:nvPr/>
        </p:nvSpPr>
        <p:spPr>
          <a:xfrm>
            <a:off x="1220771"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5" name="Rektangel 4">
            <a:extLst>
              <a:ext uri="{FF2B5EF4-FFF2-40B4-BE49-F238E27FC236}">
                <a16:creationId xmlns:a16="http://schemas.microsoft.com/office/drawing/2014/main" id="{E67D48D2-212B-CC9A-4011-2FCAB9C2AC29}"/>
              </a:ext>
            </a:extLst>
          </p:cNvPr>
          <p:cNvSpPr/>
          <p:nvPr/>
        </p:nvSpPr>
        <p:spPr>
          <a:xfrm>
            <a:off x="9228841" y="235670"/>
            <a:ext cx="2554664" cy="101809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Tree>
    <p:extLst>
      <p:ext uri="{BB962C8B-B14F-4D97-AF65-F5344CB8AC3E}">
        <p14:creationId xmlns:p14="http://schemas.microsoft.com/office/powerpoint/2010/main" val="225788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hlinkClick r:id="rId2"/>
            <a:extLst>
              <a:ext uri="{FF2B5EF4-FFF2-40B4-BE49-F238E27FC236}">
                <a16:creationId xmlns:a16="http://schemas.microsoft.com/office/drawing/2014/main" id="{68031C82-EBE5-20D3-C066-A9417D5BBDA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202214" cy="6858000"/>
          </a:xfrm>
          <a:prstGeom prst="rect">
            <a:avLst/>
          </a:prstGeom>
        </p:spPr>
      </p:pic>
      <p:sp>
        <p:nvSpPr>
          <p:cNvPr id="4" name="Rektangel 3">
            <a:extLst>
              <a:ext uri="{FF2B5EF4-FFF2-40B4-BE49-F238E27FC236}">
                <a16:creationId xmlns:a16="http://schemas.microsoft.com/office/drawing/2014/main" id="{1EA80AE5-C2F7-81D3-D81D-04B6F0D38DBA}"/>
              </a:ext>
            </a:extLst>
          </p:cNvPr>
          <p:cNvSpPr/>
          <p:nvPr/>
        </p:nvSpPr>
        <p:spPr>
          <a:xfrm>
            <a:off x="9131300" y="406400"/>
            <a:ext cx="2665186" cy="9779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Montserrat" panose="00000500000000000000" pitchFamily="2"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5458029" y="705114"/>
            <a:ext cx="6082641" cy="457935"/>
          </a:xfrm>
        </p:spPr>
        <p:txBody>
          <a:bodyPr/>
          <a:lstStyle/>
          <a:p>
            <a:r>
              <a:rPr lang="da-DK" sz="2800">
                <a:solidFill>
                  <a:srgbClr val="3A6762"/>
                </a:solidFill>
                <a:latin typeface="Montserrat"/>
              </a:rPr>
              <a:t>Sådan forbereder du dig bedst til samtalen</a:t>
            </a:r>
          </a:p>
        </p:txBody>
      </p:sp>
      <p:sp>
        <p:nvSpPr>
          <p:cNvPr id="5" name="Tekstfelt 4">
            <a:extLst>
              <a:ext uri="{FF2B5EF4-FFF2-40B4-BE49-F238E27FC236}">
                <a16:creationId xmlns:a16="http://schemas.microsoft.com/office/drawing/2014/main" id="{2CBA07F1-94AD-D887-1E0A-CF28FC78DC80}"/>
              </a:ext>
            </a:extLst>
          </p:cNvPr>
          <p:cNvSpPr txBox="1"/>
          <p:nvPr/>
        </p:nvSpPr>
        <p:spPr>
          <a:xfrm>
            <a:off x="5458030" y="2007982"/>
            <a:ext cx="6082641" cy="4955203"/>
          </a:xfrm>
          <a:prstGeom prst="rect">
            <a:avLst/>
          </a:prstGeom>
          <a:noFill/>
        </p:spPr>
        <p:txBody>
          <a:bodyPr wrap="square" lIns="0" tIns="0" rIns="0" bIns="0" rtlCol="0" anchor="t">
            <a:spAutoFit/>
          </a:bodyPr>
          <a:lstStyle/>
          <a:p>
            <a:r>
              <a:rPr lang="da-DK" sz="1400" dirty="0">
                <a:latin typeface="Montserrat" panose="00000500000000000000" pitchFamily="2" charset="0"/>
                <a:ea typeface="Work Sans Bold Roman" charset="0"/>
                <a:cs typeface="Work Sans Bold Roman" charset="0"/>
              </a:rPr>
              <a:t>Inden du har en seniorsamtale, bør du tænke over dit fremtidige arbejdsliv. På den næste side vil du få et par konkrete forberedelsesspørgsmål, som du kan besvare sammen med din leder. </a:t>
            </a:r>
          </a:p>
          <a:p>
            <a:endParaRPr lang="da-DK" sz="1400"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a:p>
            <a:r>
              <a:rPr lang="da-DK" sz="1400" dirty="0">
                <a:latin typeface="Montserrat" panose="00000500000000000000" pitchFamily="2" charset="0"/>
                <a:ea typeface="Work Sans Bold Roman" charset="0"/>
                <a:cs typeface="Work Sans Bold Roman" charset="0"/>
              </a:rPr>
              <a:t>Når du har orienteret dig i spørgsmålene, har du mulighed for at </a:t>
            </a:r>
            <a:r>
              <a:rPr lang="da-DK" sz="1400" dirty="0">
                <a:latin typeface="Montserrat" panose="00000500000000000000" pitchFamily="2" charset="0"/>
              </a:rPr>
              <a:t>læse i Inspirationskataloget og se</a:t>
            </a:r>
            <a:r>
              <a:rPr lang="da-DK" sz="1400" dirty="0">
                <a:latin typeface="Montserrat" panose="00000500000000000000" pitchFamily="2" charset="0"/>
                <a:ea typeface="Work Sans Bold Roman" charset="0"/>
                <a:cs typeface="Work Sans Bold Roman" charset="0"/>
              </a:rPr>
              <a:t>, hvad andre som dig har haft af ønsker og hvilke aftaler, de har lavet med deres ledere. Det kan være god inspiration for dig og din leder.</a:t>
            </a:r>
          </a:p>
          <a:p>
            <a:endParaRPr lang="da-DK" sz="1400"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a:p>
            <a:r>
              <a:rPr lang="da-DK" sz="1400" i="1" dirty="0">
                <a:latin typeface="Montserrat" panose="00000500000000000000" pitchFamily="2" charset="0"/>
                <a:ea typeface="Work Sans Bold Roman" charset="0"/>
                <a:cs typeface="Work Sans Bold Roman" charset="0"/>
              </a:rPr>
              <a:t>Det er vigtigt at forberede samtalen godt, da der kan være emner der ikke er lette at tale om og som kræver mod og tillid fra både dig og din leder. I videoen kan du se Christian Thaarup fra Aarhus kommune fortælle om, hvordan han forbereder sig til sin seniorsamtale. </a:t>
            </a:r>
          </a:p>
          <a:p>
            <a:endParaRPr lang="da-DK" sz="1400" i="1" dirty="0">
              <a:latin typeface="Montserrat" panose="00000500000000000000" pitchFamily="2" charset="0"/>
              <a:ea typeface="Work Sans Bold Roman" charset="0"/>
              <a:cs typeface="Work Sans Bold Roman" charset="0"/>
            </a:endParaRPr>
          </a:p>
          <a:p>
            <a:r>
              <a:rPr lang="da-DK" sz="1400" i="1" dirty="0">
                <a:latin typeface="Montserrat"/>
                <a:ea typeface="Work Sans Bold Roman" charset="0"/>
                <a:cs typeface="Work Sans Bold Roman" charset="0"/>
              </a:rPr>
              <a:t>Har du spørgsmål til Rammeaftale om seniorpolitik eller andet som måske ligger udenfor din leders ansvarsområde, kan du læse mere i </a:t>
            </a:r>
            <a:r>
              <a:rPr lang="da-DK" sz="1400" i="1" dirty="0">
                <a:latin typeface="Montserrat"/>
              </a:rPr>
              <a:t>Inspirationskataloget på side 27</a:t>
            </a:r>
            <a:r>
              <a:rPr lang="da-DK" sz="1400" i="1" dirty="0">
                <a:latin typeface="Montserrat"/>
                <a:ea typeface="Work Sans Bold Roman" charset="0"/>
                <a:cs typeface="Work Sans Bold Roman" charset="0"/>
              </a:rPr>
              <a:t>.</a:t>
            </a:r>
          </a:p>
          <a:p>
            <a:endParaRPr lang="da-DK" sz="1400" i="1" dirty="0">
              <a:latin typeface="Montserrat" panose="00000500000000000000" pitchFamily="2" charset="0"/>
              <a:ea typeface="Work Sans Bold Roman" charset="0"/>
              <a:cs typeface="Work Sans Bold Roman" charset="0"/>
            </a:endParaRPr>
          </a:p>
          <a:p>
            <a:endParaRPr lang="da-DK" sz="1400" dirty="0">
              <a:latin typeface="Montserrat" panose="00000500000000000000" pitchFamily="2" charset="0"/>
              <a:ea typeface="Work Sans Bold Roman" charset="0"/>
              <a:cs typeface="Work Sans Bold Roman" charset="0"/>
            </a:endParaRPr>
          </a:p>
        </p:txBody>
      </p:sp>
      <p:pic>
        <p:nvPicPr>
          <p:cNvPr id="7" name="Grafik 6">
            <a:hlinkClick r:id="rId2"/>
            <a:extLst>
              <a:ext uri="{FF2B5EF4-FFF2-40B4-BE49-F238E27FC236}">
                <a16:creationId xmlns:a16="http://schemas.microsoft.com/office/drawing/2014/main" id="{1226260F-8036-6AC4-9EA7-AC3D0CAED1A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2084615" y="2908301"/>
            <a:ext cx="1041398" cy="1041398"/>
          </a:xfrm>
          <a:prstGeom prst="rect">
            <a:avLst/>
          </a:prstGeom>
        </p:spPr>
      </p:pic>
      <p:sp>
        <p:nvSpPr>
          <p:cNvPr id="8" name="Titel 1">
            <a:extLst>
              <a:ext uri="{FF2B5EF4-FFF2-40B4-BE49-F238E27FC236}">
                <a16:creationId xmlns:a16="http://schemas.microsoft.com/office/drawing/2014/main" id="{1E3B4AD2-DEDF-E884-60DE-82111BC7ECDF}"/>
              </a:ext>
            </a:extLst>
          </p:cNvPr>
          <p:cNvSpPr txBox="1">
            <a:spLocks/>
          </p:cNvSpPr>
          <p:nvPr/>
        </p:nvSpPr>
        <p:spPr>
          <a:xfrm>
            <a:off x="454229" y="4162807"/>
            <a:ext cx="4092371" cy="457935"/>
          </a:xfrm>
          <a:prstGeom prst="rect">
            <a:avLst/>
          </a:prstGeom>
        </p:spPr>
        <p:txBody>
          <a:bodyPr vert="horz" lIns="0" tIns="0" rIns="0" bIns="0" rtlCol="0" anchor="t" anchorCtr="0">
            <a:noAutofit/>
          </a:bodyPr>
          <a:lst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a:lstStyle>
          <a:p>
            <a:pPr algn="ctr"/>
            <a:r>
              <a:rPr lang="da-DK" sz="2800" dirty="0">
                <a:solidFill>
                  <a:schemeClr val="bg1"/>
                </a:solidFill>
                <a:latin typeface="Montserrat" panose="00000500000000000000" pitchFamily="2" charset="0"/>
                <a:hlinkClick r:id="rId2">
                  <a:extLst>
                    <a:ext uri="{A12FA001-AC4F-418D-AE19-62706E023703}">
                      <ahyp:hlinkClr xmlns:ahyp="http://schemas.microsoft.com/office/drawing/2018/hyperlinkcolor" val="tx"/>
                    </a:ext>
                  </a:extLst>
                </a:hlinkClick>
              </a:rPr>
              <a:t>Se filmen:</a:t>
            </a:r>
          </a:p>
          <a:p>
            <a:pPr algn="ctr"/>
            <a:r>
              <a:rPr lang="da-DK" sz="2800" dirty="0">
                <a:solidFill>
                  <a:schemeClr val="bg1"/>
                </a:solidFill>
                <a:latin typeface="Montserrat" panose="00000500000000000000" pitchFamily="2" charset="0"/>
                <a:hlinkClick r:id="rId2">
                  <a:extLst>
                    <a:ext uri="{A12FA001-AC4F-418D-AE19-62706E023703}">
                      <ahyp:hlinkClr xmlns:ahyp="http://schemas.microsoft.com/office/drawing/2018/hyperlinkcolor" val="tx"/>
                    </a:ext>
                  </a:extLst>
                </a:hlinkClick>
              </a:rPr>
              <a:t>Gode råd til samtalen</a:t>
            </a:r>
            <a:endParaRPr lang="da-DK" sz="2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55871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woman in green crew neck shirt wearing eyeglasses">
            <a:extLst>
              <a:ext uri="{FF2B5EF4-FFF2-40B4-BE49-F238E27FC236}">
                <a16:creationId xmlns:a16="http://schemas.microsoft.com/office/drawing/2014/main" id="{35014664-DA77-AED2-22A9-97306AEECF9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Arbejdsopgaver</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497612" y="6080829"/>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Helle skiftede efter 30 år som pædagog til at arbejde i køkkenet på </a:t>
            </a:r>
            <a:r>
              <a:rPr lang="da-DK" sz="1200" err="1">
                <a:solidFill>
                  <a:schemeClr val="bg1"/>
                </a:solidFill>
                <a:latin typeface="Montserrat" panose="00000500000000000000" pitchFamily="2" charset="0"/>
                <a:ea typeface="Work Sans Bold Roman" charset="0"/>
                <a:cs typeface="Work Sans Bold Roman" charset="0"/>
              </a:rPr>
              <a:t>Hjemdal</a:t>
            </a:r>
            <a:r>
              <a:rPr lang="da-DK" sz="1200">
                <a:solidFill>
                  <a:schemeClr val="bg1"/>
                </a:solidFill>
                <a:latin typeface="Montserrat" panose="00000500000000000000" pitchFamily="2" charset="0"/>
                <a:ea typeface="Work Sans Bold Roman" charset="0"/>
                <a:cs typeface="Work Sans Bold Roman" charset="0"/>
              </a:rPr>
              <a:t> plejehjem.</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4" y="1464181"/>
            <a:ext cx="6211455" cy="5909310"/>
          </a:xfrm>
          <a:prstGeom prst="rect">
            <a:avLst/>
          </a:prstGeom>
          <a:noFill/>
        </p:spPr>
        <p:txBody>
          <a:bodyPr wrap="square" lIns="0" tIns="0" rIns="0" bIns="0" rtlCol="0">
            <a:spAutoFit/>
          </a:bodyPr>
          <a:lstStyle/>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Hvordan oplever du din mængde af arbejdsopgaver er?</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motiverer dig og giver dig god energi?</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omvendt ikke motiverer dig?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ansvarsområder, som du godt kunne tænke dig at få/afgive?</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Hvilke ønsker har du til din faglige udvikling?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i="1" dirty="0">
                <a:latin typeface="Montserrat" panose="00000500000000000000" pitchFamily="2" charset="0"/>
                <a:ea typeface="Work Sans Bold Roman" charset="0"/>
                <a:cs typeface="Work Sans Bold Roman" charset="0"/>
              </a:rPr>
              <a:t>Er der andre stillinger eller opgaver på din arbejdsplads som du kan se dig selv i fremover?</a:t>
            </a: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84A8C043-7543-63B3-7104-B429CCBF2D1D}"/>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ny motivation og ro at mindske menneskekontakten” </a:t>
            </a:r>
          </a:p>
          <a:p>
            <a:pPr algn="r"/>
            <a:r>
              <a:rPr lang="da-DK" sz="1200">
                <a:solidFill>
                  <a:schemeClr val="bg1"/>
                </a:solidFill>
                <a:latin typeface="Montserrat" panose="00000500000000000000" pitchFamily="2" charset="0"/>
                <a:ea typeface="Work Sans Bold Roman" charset="0"/>
                <a:cs typeface="Work Sans Bold Roman" charset="0"/>
              </a:rPr>
              <a:t>- Helle, tidligere pædagog</a:t>
            </a:r>
          </a:p>
        </p:txBody>
      </p:sp>
      <p:pic>
        <p:nvPicPr>
          <p:cNvPr id="7" name="Grafik 6">
            <a:extLst>
              <a:ext uri="{FF2B5EF4-FFF2-40B4-BE49-F238E27FC236}">
                <a16:creationId xmlns:a16="http://schemas.microsoft.com/office/drawing/2014/main" id="{A709D9A1-3987-E73F-D1F8-15419DB5C5A2}"/>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352504" y="648739"/>
            <a:ext cx="389844" cy="389844"/>
          </a:xfrm>
          <a:prstGeom prst="rect">
            <a:avLst/>
          </a:prstGeom>
        </p:spPr>
      </p:pic>
    </p:spTree>
    <p:extLst>
      <p:ext uri="{BB962C8B-B14F-4D97-AF65-F5344CB8AC3E}">
        <p14:creationId xmlns:p14="http://schemas.microsoft.com/office/powerpoint/2010/main" val="268935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an in black framed eyeglasses">
            <a:extLst>
              <a:ext uri="{FF2B5EF4-FFF2-40B4-BE49-F238E27FC236}">
                <a16:creationId xmlns:a16="http://schemas.microsoft.com/office/drawing/2014/main" id="{C41B933B-F8A9-7250-6AD4-0A24D0DB995D}"/>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Balancen mellem arbejde og privatliv</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47519" y="6159057"/>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Henrik fik ændret sine arbejdstider, så han fast kunne hente børnebørnene en dag om ugen.</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5" y="1464181"/>
            <a:ext cx="6211455" cy="3508653"/>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Oplever du at have en god balance mellem dit arbejde og privatliv?</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Er der noget, som kan gøre balancen bedre?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Føler du, at du kan lægge arbejdet fra dig, når du får fri?</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FDD2A5C0-C0BF-5B33-C86B-8F1E7810EA2B}"/>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giver mig mere energi, at jeg har mere tid med familien”</a:t>
            </a:r>
          </a:p>
          <a:p>
            <a:pPr algn="r"/>
            <a:r>
              <a:rPr lang="da-DK" sz="1200">
                <a:solidFill>
                  <a:schemeClr val="bg1"/>
                </a:solidFill>
                <a:latin typeface="Montserrat" panose="00000500000000000000" pitchFamily="2" charset="0"/>
                <a:ea typeface="Work Sans Bold Roman" charset="0"/>
                <a:cs typeface="Work Sans Bold Roman" charset="0"/>
              </a:rPr>
              <a:t>- Henrik, It-medarbejder</a:t>
            </a:r>
          </a:p>
        </p:txBody>
      </p:sp>
      <p:pic>
        <p:nvPicPr>
          <p:cNvPr id="7" name="Grafik 6">
            <a:extLst>
              <a:ext uri="{FF2B5EF4-FFF2-40B4-BE49-F238E27FC236}">
                <a16:creationId xmlns:a16="http://schemas.microsoft.com/office/drawing/2014/main" id="{1C32A9AF-3C31-9E06-8283-B129928B9C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12936" y="676803"/>
            <a:ext cx="391015" cy="391015"/>
          </a:xfrm>
          <a:prstGeom prst="rect">
            <a:avLst/>
          </a:prstGeom>
        </p:spPr>
      </p:pic>
    </p:spTree>
    <p:extLst>
      <p:ext uri="{BB962C8B-B14F-4D97-AF65-F5344CB8AC3E}">
        <p14:creationId xmlns:p14="http://schemas.microsoft.com/office/powerpoint/2010/main" val="44800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miling woman">
            <a:extLst>
              <a:ext uri="{FF2B5EF4-FFF2-40B4-BE49-F238E27FC236}">
                <a16:creationId xmlns:a16="http://schemas.microsoft.com/office/drawing/2014/main" id="{2C5DB9C5-04FE-63B6-5FD4-857A192F181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t="-156"/>
          <a:stretch/>
        </p:blipFill>
        <p:spPr bwMode="auto">
          <a:xfrm>
            <a:off x="7253886" y="0"/>
            <a:ext cx="4938114" cy="686866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Mental og fysisk trivsel</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07039" y="5777133"/>
            <a:ext cx="3062515" cy="369332"/>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Marianne fik en elcykel og en ny rute med færre kilometer mellem borgerne.</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3" y="1473608"/>
            <a:ext cx="6211455" cy="3693319"/>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kollegaer?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leder(e)?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trives du med tilrettelæggelsen af dine opgaver? Både de stillesiddende og fysisk krævende opgaver?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br>
              <a:rPr lang="da-DK" sz="1200">
                <a:solidFill>
                  <a:schemeClr val="accent6">
                    <a:lumMod val="50000"/>
                  </a:schemeClr>
                </a:solidFill>
                <a:latin typeface="Montserrat" panose="00000500000000000000" pitchFamily="2" charset="0"/>
                <a:ea typeface="Work Sans Bold Roman" charset="0"/>
                <a:cs typeface="Work Sans Bold Roman" charset="0"/>
              </a:rPr>
            </a:br>
            <a:r>
              <a:rPr lang="da-DK" sz="1200">
                <a:solidFill>
                  <a:schemeClr val="accent6">
                    <a:lumMod val="50000"/>
                  </a:schemeClr>
                </a:solidFill>
                <a:latin typeface="Montserrat" panose="00000500000000000000" pitchFamily="2" charset="0"/>
                <a:ea typeface="Work Sans Bold Roman" charset="0"/>
                <a:cs typeface="Work Sans Bold Roman" charset="0"/>
              </a:rPr>
              <a:t>Er der arbejdsopgaver, der kan tilrettelægges anderledes eller tilbydes nye hjælpemidler til, som gør det lettere at løse kerneopgaven?</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6" name="Tekstfelt 5">
            <a:extLst>
              <a:ext uri="{FF2B5EF4-FFF2-40B4-BE49-F238E27FC236}">
                <a16:creationId xmlns:a16="http://schemas.microsoft.com/office/drawing/2014/main" id="{ED0736E1-EFD5-46B0-53A5-DB359D2950C3}"/>
              </a:ext>
            </a:extLst>
          </p:cNvPr>
          <p:cNvSpPr txBox="1"/>
          <p:nvPr/>
        </p:nvSpPr>
        <p:spPr>
          <a:xfrm>
            <a:off x="9038296" y="218735"/>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mere overskud og fysisk energi til at kunne klare mine kerneopgaver”</a:t>
            </a:r>
          </a:p>
          <a:p>
            <a:pPr algn="r"/>
            <a:r>
              <a:rPr lang="da-DK" sz="1200">
                <a:solidFill>
                  <a:schemeClr val="bg1"/>
                </a:solidFill>
                <a:latin typeface="Montserrat" panose="00000500000000000000" pitchFamily="2" charset="0"/>
                <a:ea typeface="Work Sans Bold Roman" charset="0"/>
                <a:cs typeface="Work Sans Bold Roman" charset="0"/>
              </a:rPr>
              <a:t>- Marianne, </a:t>
            </a:r>
            <a:r>
              <a:rPr lang="da-DK" sz="1200" err="1">
                <a:solidFill>
                  <a:schemeClr val="bg1"/>
                </a:solidFill>
                <a:latin typeface="Montserrat" panose="00000500000000000000" pitchFamily="2" charset="0"/>
                <a:ea typeface="Work Sans Bold Roman" charset="0"/>
                <a:cs typeface="Work Sans Bold Roman" charset="0"/>
              </a:rPr>
              <a:t>sosu</a:t>
            </a:r>
            <a:r>
              <a:rPr lang="da-DK" sz="1200">
                <a:solidFill>
                  <a:schemeClr val="bg1"/>
                </a:solidFill>
                <a:latin typeface="Montserrat" panose="00000500000000000000" pitchFamily="2" charset="0"/>
                <a:ea typeface="Work Sans Bold Roman" charset="0"/>
                <a:cs typeface="Work Sans Bold Roman" charset="0"/>
              </a:rPr>
              <a:t>-assistent </a:t>
            </a:r>
          </a:p>
        </p:txBody>
      </p:sp>
      <p:pic>
        <p:nvPicPr>
          <p:cNvPr id="4" name="Grafik 3">
            <a:extLst>
              <a:ext uri="{FF2B5EF4-FFF2-40B4-BE49-F238E27FC236}">
                <a16:creationId xmlns:a16="http://schemas.microsoft.com/office/drawing/2014/main" id="{E35DE92A-5CBF-F4CC-893C-7F3F3AC7E21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3212" y="541263"/>
            <a:ext cx="508074" cy="508074"/>
          </a:xfrm>
          <a:prstGeom prst="rect">
            <a:avLst/>
          </a:prstGeom>
        </p:spPr>
      </p:pic>
    </p:spTree>
    <p:extLst>
      <p:ext uri="{BB962C8B-B14F-4D97-AF65-F5344CB8AC3E}">
        <p14:creationId xmlns:p14="http://schemas.microsoft.com/office/powerpoint/2010/main" val="429474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Ansigt, person, tøj, smil&#10;&#10;Automatisk genereret beskrivelse">
            <a:extLst>
              <a:ext uri="{FF2B5EF4-FFF2-40B4-BE49-F238E27FC236}">
                <a16:creationId xmlns:a16="http://schemas.microsoft.com/office/drawing/2014/main" id="{0AF11584-A2FF-BD68-8219-2F904828B2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927927" y="0"/>
            <a:ext cx="5264073" cy="6858000"/>
          </a:xfrm>
          <a:prstGeom prst="rect">
            <a:avLst/>
          </a:prstGeom>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3A6762"/>
                </a:solidFill>
                <a:latin typeface="Montserrat"/>
              </a:rPr>
              <a:t>Emner, der kan dækkes til samtalen</a:t>
            </a:r>
            <a:br>
              <a:rPr lang="da-DK" sz="2800">
                <a:solidFill>
                  <a:srgbClr val="3A6762"/>
                </a:solidFill>
                <a:latin typeface="Montserrat" panose="00000500000000000000" pitchFamily="2" charset="0"/>
              </a:rPr>
            </a:br>
            <a:r>
              <a:rPr lang="da-DK" sz="2800">
                <a:solidFill>
                  <a:srgbClr val="3A6762"/>
                </a:solidFill>
                <a:latin typeface="Montserrat"/>
              </a:rPr>
              <a:t>Fremtid </a:t>
            </a:r>
            <a:endParaRPr lang="da-DK" sz="2800">
              <a:solidFill>
                <a:srgbClr val="3A6762"/>
              </a:solidFill>
              <a:latin typeface="Montserrat" panose="00000500000000000000" pitchFamily="2" charset="0"/>
            </a:endParaRP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123582" y="6185040"/>
            <a:ext cx="1912264"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Lars har i en alder 65 af  indgået en senioraftale med sin nærmeste leder</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544036" y="1162119"/>
            <a:ext cx="6211455" cy="3139321"/>
          </a:xfrm>
          <a:prstGeom prst="rect">
            <a:avLst/>
          </a:prstGeom>
          <a:noFill/>
        </p:spPr>
        <p:txBody>
          <a:bodyPr wrap="square" lIns="0" tIns="0" rIns="0" bIns="0" rtlCol="0">
            <a:spAutoFit/>
          </a:bodyPr>
          <a:lstStyle/>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Hvad skal der til, for at du vil fortsætte på arbejdsmarkedet i 2, 4, 6, 8 år?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Hvordan vil du gerne have dine næste år i kommunen skal se ud for dig?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have lyst til at få mere/mindre ansvar i din hverdag?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Ønsker du flere/færre fysiske opgaver?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savne teknologiske løsninger, der kan bidrage til en bedre arbejdsdag?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Har du ønsker til eller oplever du behov for kompetenceudvikling?</a:t>
            </a:r>
          </a:p>
        </p:txBody>
      </p:sp>
      <p:sp>
        <p:nvSpPr>
          <p:cNvPr id="7" name="Tekstfelt 6">
            <a:extLst>
              <a:ext uri="{FF2B5EF4-FFF2-40B4-BE49-F238E27FC236}">
                <a16:creationId xmlns:a16="http://schemas.microsoft.com/office/drawing/2014/main" id="{6D61D982-E656-B7A7-2A1D-CE47A457275F}"/>
              </a:ext>
            </a:extLst>
          </p:cNvPr>
          <p:cNvSpPr txBox="1"/>
          <p:nvPr/>
        </p:nvSpPr>
        <p:spPr>
          <a:xfrm>
            <a:off x="8786813" y="228208"/>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er motiverende at jeg har plads til at drøfte mit seniorarbejdsliv og faglige udvikling med min leder.”</a:t>
            </a:r>
          </a:p>
          <a:p>
            <a:pPr algn="r"/>
            <a:r>
              <a:rPr lang="da-DK" sz="1200">
                <a:solidFill>
                  <a:schemeClr val="bg1"/>
                </a:solidFill>
                <a:latin typeface="Montserrat" panose="00000500000000000000" pitchFamily="2" charset="0"/>
                <a:ea typeface="Work Sans Bold Roman" charset="0"/>
                <a:cs typeface="Work Sans Bold Roman" charset="0"/>
              </a:rPr>
              <a:t>- Lars, køkkenassistent</a:t>
            </a:r>
          </a:p>
        </p:txBody>
      </p:sp>
      <p:pic>
        <p:nvPicPr>
          <p:cNvPr id="4" name="Grafik 3">
            <a:extLst>
              <a:ext uri="{FF2B5EF4-FFF2-40B4-BE49-F238E27FC236}">
                <a16:creationId xmlns:a16="http://schemas.microsoft.com/office/drawing/2014/main" id="{CEF13E9E-3CA1-614F-B763-CAF5446DD32C}"/>
              </a:ext>
            </a:extLst>
          </p:cNvPr>
          <p:cNvPicPr>
            <a:picLocks/>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6848" y="597540"/>
            <a:ext cx="343191" cy="343191"/>
          </a:xfrm>
          <a:prstGeom prst="rect">
            <a:avLst/>
          </a:prstGeom>
        </p:spPr>
      </p:pic>
    </p:spTree>
    <p:extLst>
      <p:ext uri="{BB962C8B-B14F-4D97-AF65-F5344CB8AC3E}">
        <p14:creationId xmlns:p14="http://schemas.microsoft.com/office/powerpoint/2010/main" val="194925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Selve samtalen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396168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5B2E-8742-EE1C-1E40-0A75039F29D8}"/>
              </a:ext>
            </a:extLst>
          </p:cNvPr>
          <p:cNvSpPr>
            <a:spLocks noGrp="1"/>
          </p:cNvSpPr>
          <p:nvPr>
            <p:ph type="title"/>
          </p:nvPr>
        </p:nvSpPr>
        <p:spPr/>
        <p:txBody>
          <a:bodyPr/>
          <a:lstStyle/>
          <a:p>
            <a:r>
              <a:rPr lang="da-DK">
                <a:solidFill>
                  <a:schemeClr val="accent6">
                    <a:lumMod val="50000"/>
                  </a:schemeClr>
                </a:solidFill>
              </a:rPr>
              <a:t>Samtaleskabelon</a:t>
            </a:r>
          </a:p>
        </p:txBody>
      </p:sp>
      <p:sp>
        <p:nvSpPr>
          <p:cNvPr id="5" name="Tekstfelt 4">
            <a:extLst>
              <a:ext uri="{FF2B5EF4-FFF2-40B4-BE49-F238E27FC236}">
                <a16:creationId xmlns:a16="http://schemas.microsoft.com/office/drawing/2014/main" id="{273970F1-49C6-E5BC-57FC-A7DCD8DEB1C5}"/>
              </a:ext>
            </a:extLst>
          </p:cNvPr>
          <p:cNvSpPr txBox="1"/>
          <p:nvPr/>
        </p:nvSpPr>
        <p:spPr>
          <a:xfrm>
            <a:off x="608445" y="1208123"/>
            <a:ext cx="6405097" cy="1323439"/>
          </a:xfrm>
          <a:prstGeom prst="rect">
            <a:avLst/>
          </a:prstGeom>
          <a:noFill/>
        </p:spPr>
        <p:txBody>
          <a:bodyPr wrap="square" lIns="0" tIns="0" rIns="0" bIns="0" rtlCol="0" anchor="t">
            <a:spAutoFit/>
          </a:bodyPr>
          <a:lstStyle/>
          <a:p>
            <a:r>
              <a:rPr lang="da-DK" sz="1400" dirty="0">
                <a:latin typeface="Work Sans Light" pitchFamily="2" charset="0"/>
                <a:ea typeface="Work Sans Bold Roman" charset="0"/>
                <a:cs typeface="Work Sans Bold Roman" charset="0"/>
              </a:rPr>
              <a:t>De næste to sider udfylder du sammen med din leder til samtalen på baggrund af de tanker, du har gjort dig forud for samtalen.</a:t>
            </a:r>
          </a:p>
          <a:p>
            <a:endParaRPr lang="da-DK" sz="1400" dirty="0">
              <a:latin typeface="Work Sans Light" pitchFamily="2" charset="0"/>
              <a:ea typeface="Work Sans Bold Roman" charset="0"/>
              <a:cs typeface="Work Sans Bold Roman" charset="0"/>
            </a:endParaRPr>
          </a:p>
          <a:p>
            <a:r>
              <a:rPr lang="da-DK" sz="1400" dirty="0">
                <a:latin typeface="Work Sans Light"/>
                <a:ea typeface="Work Sans Bold Roman" charset="0"/>
                <a:cs typeface="Work Sans Bold Roman" charset="0"/>
              </a:rPr>
              <a:t>Har du spørgsmål til rammeaftale om seniorpolitik eller andet som måske ligger udenfor din leders ansvarsområde, kan du læse mere i Inspirationskataloget på side 27.</a:t>
            </a:r>
          </a:p>
          <a:p>
            <a:endParaRPr lang="da-DK" sz="1600" dirty="0">
              <a:latin typeface="Work Sans Light" pitchFamily="2" charset="0"/>
              <a:ea typeface="Work Sans Bold Roman" charset="0"/>
              <a:cs typeface="Work Sans Bold Roman" charset="0"/>
            </a:endParaRPr>
          </a:p>
        </p:txBody>
      </p:sp>
      <p:pic>
        <p:nvPicPr>
          <p:cNvPr id="13" name="Billede 12" descr="Et billede, der indeholder tekst, skærmbillede, Rektangel, Font/skrifttype&#10;&#10;Automatisk genereret beskrivelse">
            <a:extLst>
              <a:ext uri="{FF2B5EF4-FFF2-40B4-BE49-F238E27FC236}">
                <a16:creationId xmlns:a16="http://schemas.microsoft.com/office/drawing/2014/main" id="{7F93D731-0E70-C70E-0562-99A7BD679F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1095" y="3264154"/>
            <a:ext cx="5133230" cy="2865059"/>
          </a:xfrm>
          <a:prstGeom prst="rect">
            <a:avLst/>
          </a:prstGeom>
          <a:ln w="3175">
            <a:solidFill>
              <a:schemeClr val="bg1">
                <a:lumMod val="85000"/>
              </a:schemeClr>
            </a:solidFill>
          </a:ln>
          <a:effectLst>
            <a:outerShdw blurRad="50800" dist="38100" dir="2700000" algn="tl" rotWithShape="0">
              <a:prstClr val="black">
                <a:alpha val="40000"/>
              </a:prstClr>
            </a:outerShdw>
          </a:effectLst>
        </p:spPr>
      </p:pic>
      <p:pic>
        <p:nvPicPr>
          <p:cNvPr id="15" name="Billede 14" descr="Et billede, der indeholder tekst, skærmbillede, Font/skrifttype, Rektangel&#10;&#10;Automatisk genereret beskrivelse">
            <a:extLst>
              <a:ext uri="{FF2B5EF4-FFF2-40B4-BE49-F238E27FC236}">
                <a16:creationId xmlns:a16="http://schemas.microsoft.com/office/drawing/2014/main" id="{9B8C0A69-3FBF-333E-D248-3457F29734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445" y="3264154"/>
            <a:ext cx="5133230" cy="286350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547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2F30ABB-80A2-F04B-A898-72E71AA28893}"/>
              </a:ext>
            </a:extLst>
          </p:cNvPr>
          <p:cNvSpPr/>
          <p:nvPr/>
        </p:nvSpPr>
        <p:spPr>
          <a:xfrm>
            <a:off x="4541889" y="1321074"/>
            <a:ext cx="3153223" cy="2422689"/>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Arbejdsopgaver  </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704402" y="456385"/>
            <a:ext cx="7392556" cy="887715"/>
          </a:xfrm>
        </p:spPr>
        <p:txBody>
          <a:bodyPr/>
          <a:lstStyle/>
          <a:p>
            <a:r>
              <a:rPr lang="da-DK" sz="1600" b="0">
                <a:solidFill>
                  <a:srgbClr val="3A6762"/>
                </a:solidFill>
                <a:latin typeface="Montserrat"/>
              </a:rPr>
              <a:t>Samtaleskabelon</a:t>
            </a:r>
            <a:br>
              <a:rPr lang="da-DK" sz="2800">
                <a:solidFill>
                  <a:srgbClr val="3A6762"/>
                </a:solidFill>
              </a:rPr>
            </a:br>
            <a:r>
              <a:rPr lang="da-DK" sz="2800">
                <a:solidFill>
                  <a:srgbClr val="3A6762"/>
                </a:solidFill>
                <a:latin typeface="Montserrat"/>
              </a:rPr>
              <a:t>Nutid</a:t>
            </a:r>
          </a:p>
        </p:txBody>
      </p:sp>
      <p:sp>
        <p:nvSpPr>
          <p:cNvPr id="14" name="Rektangel 13">
            <a:extLst>
              <a:ext uri="{FF2B5EF4-FFF2-40B4-BE49-F238E27FC236}">
                <a16:creationId xmlns:a16="http://schemas.microsoft.com/office/drawing/2014/main" id="{B853CA50-1B94-574D-AB3F-13438462ECB6}"/>
              </a:ext>
            </a:extLst>
          </p:cNvPr>
          <p:cNvSpPr/>
          <p:nvPr/>
        </p:nvSpPr>
        <p:spPr>
          <a:xfrm>
            <a:off x="8306021"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err="1">
              <a:solidFill>
                <a:schemeClr val="tx2"/>
              </a:solidFill>
              <a:latin typeface="Work Sans Bold Roman" charset="0"/>
              <a:ea typeface="Work Sans Bold Roman" charset="0"/>
              <a:cs typeface="Work Sans Bold Roman" charset="0"/>
            </a:endParaRPr>
          </a:p>
        </p:txBody>
      </p:sp>
      <p:sp>
        <p:nvSpPr>
          <p:cNvPr id="16" name="Rektangel 15">
            <a:extLst>
              <a:ext uri="{FF2B5EF4-FFF2-40B4-BE49-F238E27FC236}">
                <a16:creationId xmlns:a16="http://schemas.microsoft.com/office/drawing/2014/main" id="{9CDC2937-84B8-E71D-DF2D-10CE6D204FF8}"/>
              </a:ext>
            </a:extLst>
          </p:cNvPr>
          <p:cNvSpPr/>
          <p:nvPr/>
        </p:nvSpPr>
        <p:spPr>
          <a:xfrm>
            <a:off x="777757"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       Balance mellem privatliv og arbejde</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7" name="Rektangel 16">
            <a:extLst>
              <a:ext uri="{FF2B5EF4-FFF2-40B4-BE49-F238E27FC236}">
                <a16:creationId xmlns:a16="http://schemas.microsoft.com/office/drawing/2014/main" id="{EFB608C3-86E5-1644-26B4-0CC32BF1FAD3}"/>
              </a:ext>
            </a:extLst>
          </p:cNvPr>
          <p:cNvSpPr/>
          <p:nvPr/>
        </p:nvSpPr>
        <p:spPr>
          <a:xfrm>
            <a:off x="9125146" y="456385"/>
            <a:ext cx="2658359" cy="88771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
        <p:nvSpPr>
          <p:cNvPr id="13" name="Rektangel 12">
            <a:extLst>
              <a:ext uri="{FF2B5EF4-FFF2-40B4-BE49-F238E27FC236}">
                <a16:creationId xmlns:a16="http://schemas.microsoft.com/office/drawing/2014/main" id="{648DB5A7-8A20-6F34-AC4E-45255E4E1A4B}"/>
              </a:ext>
            </a:extLst>
          </p:cNvPr>
          <p:cNvSpPr/>
          <p:nvPr/>
        </p:nvSpPr>
        <p:spPr>
          <a:xfrm>
            <a:off x="8306021" y="1321073"/>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       Mental og fysisk trivsel</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FE1A0D8E-69D5-1CCD-A25D-1D277BBC8B87}"/>
              </a:ext>
            </a:extLst>
          </p:cNvPr>
          <p:cNvSpPr/>
          <p:nvPr/>
        </p:nvSpPr>
        <p:spPr>
          <a:xfrm>
            <a:off x="4541889"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pic>
        <p:nvPicPr>
          <p:cNvPr id="4" name="Grafik 3">
            <a:extLst>
              <a:ext uri="{FF2B5EF4-FFF2-40B4-BE49-F238E27FC236}">
                <a16:creationId xmlns:a16="http://schemas.microsoft.com/office/drawing/2014/main" id="{A95ABE5F-673C-556D-F6AD-369D067021F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384318" y="1393321"/>
            <a:ext cx="508074" cy="508074"/>
          </a:xfrm>
          <a:prstGeom prst="rect">
            <a:avLst/>
          </a:prstGeom>
        </p:spPr>
      </p:pic>
      <p:pic>
        <p:nvPicPr>
          <p:cNvPr id="6" name="Grafik 5">
            <a:extLst>
              <a:ext uri="{FF2B5EF4-FFF2-40B4-BE49-F238E27FC236}">
                <a16:creationId xmlns:a16="http://schemas.microsoft.com/office/drawing/2014/main" id="{AA6F4B0F-4B82-9A9E-5E17-20D418B65CA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03897" y="4217437"/>
            <a:ext cx="391015" cy="391015"/>
          </a:xfrm>
          <a:prstGeom prst="rect">
            <a:avLst/>
          </a:prstGeom>
        </p:spPr>
      </p:pic>
      <p:pic>
        <p:nvPicPr>
          <p:cNvPr id="7" name="Grafik 6">
            <a:extLst>
              <a:ext uri="{FF2B5EF4-FFF2-40B4-BE49-F238E27FC236}">
                <a16:creationId xmlns:a16="http://schemas.microsoft.com/office/drawing/2014/main" id="{470F6C7B-420F-295C-DB1E-3EB0C5ED7B0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669200" y="1452436"/>
            <a:ext cx="389844" cy="389844"/>
          </a:xfrm>
          <a:prstGeom prst="rect">
            <a:avLst/>
          </a:prstGeom>
        </p:spPr>
      </p:pic>
      <p:pic>
        <p:nvPicPr>
          <p:cNvPr id="8" name="Grafik 7">
            <a:extLst>
              <a:ext uri="{FF2B5EF4-FFF2-40B4-BE49-F238E27FC236}">
                <a16:creationId xmlns:a16="http://schemas.microsoft.com/office/drawing/2014/main" id="{DA03FD11-716B-9499-5E48-35B8E9E71EEA}"/>
              </a:ext>
            </a:extLst>
          </p:cNvPr>
          <p:cNvPicPr>
            <a:picLocks/>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02628" y="4217437"/>
            <a:ext cx="343191" cy="343191"/>
          </a:xfrm>
          <a:prstGeom prst="rect">
            <a:avLst/>
          </a:prstGeom>
        </p:spPr>
      </p:pic>
      <p:pic>
        <p:nvPicPr>
          <p:cNvPr id="10" name="Grafik 9">
            <a:extLst>
              <a:ext uri="{FF2B5EF4-FFF2-40B4-BE49-F238E27FC236}">
                <a16:creationId xmlns:a16="http://schemas.microsoft.com/office/drawing/2014/main" id="{5CCC2184-D3AB-412A-D348-7875F3CBB411}"/>
              </a:ext>
            </a:extLst>
          </p:cNvPr>
          <p:cNvPicPr>
            <a:picLocks/>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39273" y="4197140"/>
            <a:ext cx="340567" cy="340567"/>
          </a:xfrm>
          <a:prstGeom prst="rect">
            <a:avLst/>
          </a:prstGeom>
        </p:spPr>
      </p:pic>
      <p:sp>
        <p:nvSpPr>
          <p:cNvPr id="11" name="Tekstfelt 10">
            <a:extLst>
              <a:ext uri="{FF2B5EF4-FFF2-40B4-BE49-F238E27FC236}">
                <a16:creationId xmlns:a16="http://schemas.microsoft.com/office/drawing/2014/main" id="{D2A01F9C-A60A-01AC-D539-A395C82F31A4}"/>
              </a:ext>
            </a:extLst>
          </p:cNvPr>
          <p:cNvSpPr txBox="1"/>
          <p:nvPr/>
        </p:nvSpPr>
        <p:spPr>
          <a:xfrm>
            <a:off x="8913092" y="4259701"/>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Andet</a:t>
            </a:r>
            <a:endParaRPr lang="da-DK" sz="1200" b="1">
              <a:latin typeface="Work Sans Bold Roman" charset="0"/>
              <a:ea typeface="Work Sans Bold Roman" charset="0"/>
              <a:cs typeface="Work Sans Bold Roman" charset="0"/>
            </a:endParaRPr>
          </a:p>
        </p:txBody>
      </p:sp>
      <p:sp>
        <p:nvSpPr>
          <p:cNvPr id="15" name="Tekstfelt 14">
            <a:extLst>
              <a:ext uri="{FF2B5EF4-FFF2-40B4-BE49-F238E27FC236}">
                <a16:creationId xmlns:a16="http://schemas.microsoft.com/office/drawing/2014/main" id="{F574EF41-0ED2-CE80-83B8-7FCEAB5F87A0}"/>
              </a:ext>
            </a:extLst>
          </p:cNvPr>
          <p:cNvSpPr txBox="1"/>
          <p:nvPr/>
        </p:nvSpPr>
        <p:spPr>
          <a:xfrm>
            <a:off x="5202839" y="4305222"/>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Fremtid</a:t>
            </a:r>
            <a:endParaRPr lang="da-DK" sz="1200" b="1">
              <a:latin typeface="Work Sans Bold Roman" charset="0"/>
              <a:ea typeface="Work Sans Bold Roman" charset="0"/>
              <a:cs typeface="Work Sans Bold Roman" charset="0"/>
            </a:endParaRPr>
          </a:p>
        </p:txBody>
      </p:sp>
      <p:sp>
        <p:nvSpPr>
          <p:cNvPr id="9" name="Tekstfelt 8">
            <a:extLst>
              <a:ext uri="{FF2B5EF4-FFF2-40B4-BE49-F238E27FC236}">
                <a16:creationId xmlns:a16="http://schemas.microsoft.com/office/drawing/2014/main" id="{68A6799F-F4FB-AA27-4356-C181B6EB0A7F}"/>
              </a:ext>
            </a:extLst>
          </p:cNvPr>
          <p:cNvSpPr txBox="1"/>
          <p:nvPr/>
        </p:nvSpPr>
        <p:spPr>
          <a:xfrm>
            <a:off x="704402" y="1321073"/>
            <a:ext cx="3609183" cy="107721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Til drøftelsen af disse emner har I mulighed for at tage udgangspunkt i de refleksionsspørgsmål, som du forud for samtalen har modtaget.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2305617216"/>
      </p:ext>
    </p:extLst>
  </p:cSld>
  <p:clrMapOvr>
    <a:masterClrMapping/>
  </p:clrMapOvr>
</p:sld>
</file>

<file path=ppt/theme/theme1.xml><?xml version="1.0" encoding="utf-8"?>
<a:theme xmlns:a="http://schemas.openxmlformats.org/drawingml/2006/main" name="2_Operate skabelon">
  <a:themeElements>
    <a:clrScheme name="Seniorpartnerskabet 1">
      <a:dk1>
        <a:srgbClr val="000000"/>
      </a:dk1>
      <a:lt1>
        <a:srgbClr val="FFFFFF"/>
      </a:lt1>
      <a:dk2>
        <a:srgbClr val="000000"/>
      </a:dk2>
      <a:lt2>
        <a:srgbClr val="FFFFFF"/>
      </a:lt2>
      <a:accent1>
        <a:srgbClr val="AA8B3B"/>
      </a:accent1>
      <a:accent2>
        <a:srgbClr val="D6AE2C"/>
      </a:accent2>
      <a:accent3>
        <a:srgbClr val="453673"/>
      </a:accent3>
      <a:accent4>
        <a:srgbClr val="7C63AA"/>
      </a:accent4>
      <a:accent5>
        <a:srgbClr val="00545A"/>
      </a:accent5>
      <a:accent6>
        <a:srgbClr val="2C968C"/>
      </a:accent6>
      <a:hlink>
        <a:srgbClr val="000000"/>
      </a:hlink>
      <a:folHlink>
        <a:srgbClr val="000000"/>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Bold Roman" charset="0"/>
            <a:ea typeface="Work Sans Bold Roman" charset="0"/>
            <a:cs typeface="Work Sans Bold Roman"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Bold Roman" charset="0"/>
            <a:ea typeface="Work Sans Bold Roman" charset="0"/>
            <a:cs typeface="Work Sans Bold Roman" charset="0"/>
          </a:defRPr>
        </a:defPPr>
      </a:lstStyle>
    </a:txDef>
  </a:objectDefaults>
  <a:extraClrSchemeLst/>
  <a:extLst>
    <a:ext uri="{05A4C25C-085E-4340-85A3-A5531E510DB2}">
      <thm15:themeFamily xmlns:thm15="http://schemas.microsoft.com/office/thememl/2012/main" name="OperateSkabelon_2018" id="{56660737-9487-4D40-A148-87EA90A551E7}" vid="{DCBCF7FA-1D39-0347-9F41-34FEDB4C0B9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79002D-CFFC-43DF-A5EA-E392767D5E0B}">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E3D48436317FE44952FBD9BA91AC3AA" ma:contentTypeVersion="2" ma:contentTypeDescription="Opret et nyt dokument." ma:contentTypeScope="" ma:versionID="939fcb8ecfc26d1ae6ff7ceba53290e3">
  <xsd:schema xmlns:xsd="http://www.w3.org/2001/XMLSchema" xmlns:xs="http://www.w3.org/2001/XMLSchema" xmlns:p="http://schemas.microsoft.com/office/2006/metadata/properties" xmlns:ns2="19a24a5a-ad16-4664-89de-41984be1cbcb" targetNamespace="http://schemas.microsoft.com/office/2006/metadata/properties" ma:root="true" ma:fieldsID="836e0623a68fc87a868b2f4e9d2ecd4a" ns2:_="">
    <xsd:import namespace="19a24a5a-ad16-4664-89de-41984be1cb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24a5a-ad16-4664-89de-41984be1c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02832-F3C1-48DE-995A-3E019645B8B8}">
  <ds:schemaRefs>
    <ds:schemaRef ds:uri="http://schemas.microsoft.com/office/2006/metadata/properties"/>
    <ds:schemaRef ds:uri="http://schemas.microsoft.com/office/2006/documentManagement/types"/>
    <ds:schemaRef ds:uri="19a24a5a-ad16-4664-89de-41984be1cbcb"/>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FE29ACF1-842F-4C90-AC31-6B05858833FB}">
  <ds:schemaRefs>
    <ds:schemaRef ds:uri="19a24a5a-ad16-4664-89de-41984be1cb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4642E4-1B79-43BB-8B01-E7F17960B2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TotalTime>
  <Words>768</Words>
  <Application>Microsoft Office PowerPoint</Application>
  <PresentationFormat>Widescreen</PresentationFormat>
  <Paragraphs>124</Paragraphs>
  <Slides>10</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10</vt:i4>
      </vt:variant>
    </vt:vector>
  </HeadingPairs>
  <TitlesOfParts>
    <vt:vector size="17" baseType="lpstr">
      <vt:lpstr>Arial</vt:lpstr>
      <vt:lpstr>Calibri</vt:lpstr>
      <vt:lpstr>Montserrat</vt:lpstr>
      <vt:lpstr>Work Sans</vt:lpstr>
      <vt:lpstr>Work Sans Bold Roman</vt:lpstr>
      <vt:lpstr>Work Sans Light</vt:lpstr>
      <vt:lpstr>2_Operate skabelon</vt:lpstr>
      <vt:lpstr>PowerPoint-præsentation</vt:lpstr>
      <vt:lpstr>Sådan forbereder du dig bedst til samtalen</vt:lpstr>
      <vt:lpstr>Emner, der kan dækkes til samtalen Arbejdsopgaver</vt:lpstr>
      <vt:lpstr>Emner, der kan dækkes til samtalen Balancen mellem arbejde og privatliv</vt:lpstr>
      <vt:lpstr>Emner, der kan dækkes til samtalen Mental og fysisk trivsel</vt:lpstr>
      <vt:lpstr>Emner, der kan dækkes til samtalen Fremtid </vt:lpstr>
      <vt:lpstr>Selve samtalen</vt:lpstr>
      <vt:lpstr>Samtaleskabelon</vt:lpstr>
      <vt:lpstr>Samtaleskabelon Nutid</vt:lpstr>
      <vt:lpstr>Samtaleskabelon Handleplan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Seniorsamtalen - til medarbejder 27.04.23 inkl. KL bemærkninger</dc:title>
  <dc:creator>Mollie Mahncke Sandhøj</dc:creator>
  <cp:lastModifiedBy>Lotte Jul Andersen (31532)</cp:lastModifiedBy>
  <cp:revision>24</cp:revision>
  <cp:lastPrinted>2023-03-15T15:03:12Z</cp:lastPrinted>
  <dcterms:created xsi:type="dcterms:W3CDTF">2023-01-31T11:04:00Z</dcterms:created>
  <dcterms:modified xsi:type="dcterms:W3CDTF">2023-11-06T13:48:35Z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0x010100AE3D48436317FE44952FBD9BA91AC3AA</vt:lpwstr>
  </property>
  <property fmtid="{D5CDD505-2E9C-101B-9397-08002B2CF9AE}" pid="3" name="xd_Signature">
    <vt:bool>false</vt:bool>
  </property>
  <property fmtid="{D5CDD505-2E9C-101B-9397-08002B2CF9AE}" pid="4" name="CCMPostListPublishStatus">
    <vt:lpwstr>Afventer godkendelse</vt:lpwstr>
  </property>
  <property fmtid="{D5CDD505-2E9C-101B-9397-08002B2CF9AE}" pid="5" name="CCMOneDriveID">
    <vt:lpwstr/>
  </property>
  <property fmtid="{D5CDD505-2E9C-101B-9397-08002B2CF9AE}" pid="6" name="CCMMustBeOnPostList">
    <vt:bool>true</vt:bool>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CCMSystem">
    <vt:lpwstr> </vt:lpwstr>
  </property>
  <property fmtid="{D5CDD505-2E9C-101B-9397-08002B2CF9AE}" pid="11" name="CCMEventContext">
    <vt:lpwstr>1793ac38-098f-4c67-bd81-95d128bceb6e</vt:lpwstr>
  </property>
  <property fmtid="{D5CDD505-2E9C-101B-9397-08002B2CF9AE}" pid="12" name="CCMCommunication">
    <vt:lpwstr/>
  </property>
</Properties>
</file>